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2"/>
  </p:notesMasterIdLst>
  <p:sldIdLst>
    <p:sldId id="309" r:id="rId2"/>
    <p:sldId id="276" r:id="rId3"/>
    <p:sldId id="263" r:id="rId4"/>
    <p:sldId id="310" r:id="rId5"/>
    <p:sldId id="311" r:id="rId6"/>
    <p:sldId id="312" r:id="rId7"/>
    <p:sldId id="313" r:id="rId8"/>
    <p:sldId id="314" r:id="rId9"/>
    <p:sldId id="319" r:id="rId10"/>
    <p:sldId id="315" r:id="rId11"/>
    <p:sldId id="316" r:id="rId12"/>
    <p:sldId id="317" r:id="rId13"/>
    <p:sldId id="318" r:id="rId14"/>
    <p:sldId id="320" r:id="rId15"/>
    <p:sldId id="321" r:id="rId16"/>
    <p:sldId id="322" r:id="rId17"/>
    <p:sldId id="323" r:id="rId18"/>
    <p:sldId id="324" r:id="rId19"/>
    <p:sldId id="325" r:id="rId20"/>
    <p:sldId id="326" r:id="rId21"/>
  </p:sldIdLst>
  <p:sldSz cx="9144000" cy="6858000" type="screen4x3"/>
  <p:notesSz cx="6797675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900CC"/>
    <a:srgbClr val="FF00FF"/>
    <a:srgbClr val="33CCFF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C4B1156A-380E-4F78-BDF5-A606A8083BF9}" styleName="Medium Style 4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1260" autoAdjust="0"/>
  </p:normalViewPr>
  <p:slideViewPr>
    <p:cSldViewPr>
      <p:cViewPr varScale="1">
        <p:scale>
          <a:sx n="60" d="100"/>
          <a:sy n="60" d="100"/>
        </p:scale>
        <p:origin x="1686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69" d="100"/>
          <a:sy n="69" d="100"/>
        </p:scale>
        <p:origin x="3264" y="7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255A51-E1BF-4AEA-99BE-F218BFF14E56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F1862C-A5F1-4897-BC14-C2512A73A639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20420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1862C-A5F1-4897-BC14-C2512A73A639}" type="slidenum">
              <a:rPr lang="en-GB" smtClean="0"/>
              <a:t>4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4392280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1F1862C-A5F1-4897-BC14-C2512A73A639}" type="slidenum">
              <a:rPr lang="en-GB" smtClean="0"/>
              <a:t>20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00346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89334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32805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866940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08101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904287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948936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57895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04307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372038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35369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09978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DD6EEB4-354A-46F2-9396-96BCE3DB053A}" type="datetimeFigureOut">
              <a:rPr lang="en-GB" smtClean="0"/>
              <a:t>01/06/2020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89251C-A66B-4ACE-AAA8-2B15423DCA0E}" type="slidenum">
              <a:rPr lang="en-GB" smtClean="0"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80172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6897957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As you enter – Vocabulary Wall</a:t>
            </a:r>
          </a:p>
        </p:txBody>
      </p:sp>
      <p:sp>
        <p:nvSpPr>
          <p:cNvPr id="9" name="Title 3"/>
          <p:cNvSpPr txBox="1">
            <a:spLocks/>
          </p:cNvSpPr>
          <p:nvPr/>
        </p:nvSpPr>
        <p:spPr>
          <a:xfrm>
            <a:off x="244117" y="1730783"/>
            <a:ext cx="8759618" cy="1359024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Think of a noun, verb, adjective and adverb associated with frightening experiences for the vocabulary wall</a:t>
            </a:r>
          </a:p>
        </p:txBody>
      </p:sp>
      <p:sp>
        <p:nvSpPr>
          <p:cNvPr id="8" name="Title 3">
            <a:extLst>
              <a:ext uri="{FF2B5EF4-FFF2-40B4-BE49-F238E27FC236}">
                <a16:creationId xmlns:a16="http://schemas.microsoft.com/office/drawing/2014/main" xmlns="" id="{FB564658-D24F-40EA-A63F-E6D7EDEDBF4F}"/>
              </a:ext>
            </a:extLst>
          </p:cNvPr>
          <p:cNvSpPr txBox="1">
            <a:spLocks/>
          </p:cNvSpPr>
          <p:nvPr/>
        </p:nvSpPr>
        <p:spPr>
          <a:xfrm>
            <a:off x="265821" y="4797152"/>
            <a:ext cx="2921494" cy="1503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Adjective</a:t>
            </a:r>
          </a:p>
          <a:p>
            <a:r>
              <a:rPr lang="en-GB" sz="4200" dirty="0">
                <a:latin typeface="MV Boli" panose="02000500030200090000" pitchFamily="2" charset="0"/>
                <a:cs typeface="MV Boli" panose="02000500030200090000" pitchFamily="2" charset="0"/>
              </a:rPr>
              <a:t>Bloodcurdling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xmlns="" id="{7240E32D-D4A7-4A02-90A1-0012A054B0F1}"/>
              </a:ext>
            </a:extLst>
          </p:cNvPr>
          <p:cNvSpPr txBox="1">
            <a:spLocks/>
          </p:cNvSpPr>
          <p:nvPr/>
        </p:nvSpPr>
        <p:spPr>
          <a:xfrm>
            <a:off x="6220579" y="4822102"/>
            <a:ext cx="2783156" cy="1503040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bg1"/>
                </a:solidFill>
              </a:rPr>
              <a:t>Try to make your words as ambitious as you can</a:t>
            </a:r>
          </a:p>
        </p:txBody>
      </p:sp>
      <p:sp>
        <p:nvSpPr>
          <p:cNvPr id="12" name="Title 3">
            <a:extLst>
              <a:ext uri="{FF2B5EF4-FFF2-40B4-BE49-F238E27FC236}">
                <a16:creationId xmlns:a16="http://schemas.microsoft.com/office/drawing/2014/main" xmlns="" id="{DD5AB97C-2466-4105-89E0-98CD50BBEC9F}"/>
              </a:ext>
            </a:extLst>
          </p:cNvPr>
          <p:cNvSpPr txBox="1">
            <a:spLocks/>
          </p:cNvSpPr>
          <p:nvPr/>
        </p:nvSpPr>
        <p:spPr>
          <a:xfrm>
            <a:off x="3312369" y="4797152"/>
            <a:ext cx="2783156" cy="1503040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Adverb</a:t>
            </a:r>
          </a:p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Ominously</a:t>
            </a:r>
          </a:p>
        </p:txBody>
      </p:sp>
      <p:sp>
        <p:nvSpPr>
          <p:cNvPr id="13" name="Title 3">
            <a:extLst>
              <a:ext uri="{FF2B5EF4-FFF2-40B4-BE49-F238E27FC236}">
                <a16:creationId xmlns:a16="http://schemas.microsoft.com/office/drawing/2014/main" xmlns="" id="{2C9B1C41-8537-4160-A931-6FBB00F6701C}"/>
              </a:ext>
            </a:extLst>
          </p:cNvPr>
          <p:cNvSpPr txBox="1">
            <a:spLocks/>
          </p:cNvSpPr>
          <p:nvPr/>
        </p:nvSpPr>
        <p:spPr>
          <a:xfrm>
            <a:off x="1559836" y="3271597"/>
            <a:ext cx="2934171" cy="13590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chemeClr val="tx1"/>
                </a:solidFill>
              </a:rPr>
              <a:t>Noun</a:t>
            </a:r>
          </a:p>
          <a:p>
            <a:r>
              <a:rPr lang="en-GB" dirty="0">
                <a:solidFill>
                  <a:schemeClr val="tx1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Chills</a:t>
            </a:r>
          </a:p>
        </p:txBody>
      </p:sp>
      <p:sp>
        <p:nvSpPr>
          <p:cNvPr id="14" name="Title 3">
            <a:extLst>
              <a:ext uri="{FF2B5EF4-FFF2-40B4-BE49-F238E27FC236}">
                <a16:creationId xmlns:a16="http://schemas.microsoft.com/office/drawing/2014/main" xmlns="" id="{08F7208B-D074-4D63-AEFD-BBD6BD86366D}"/>
              </a:ext>
            </a:extLst>
          </p:cNvPr>
          <p:cNvSpPr txBox="1">
            <a:spLocks/>
          </p:cNvSpPr>
          <p:nvPr/>
        </p:nvSpPr>
        <p:spPr>
          <a:xfrm>
            <a:off x="4572000" y="3271597"/>
            <a:ext cx="2783157" cy="1359024"/>
          </a:xfrm>
          <a:prstGeom prst="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Verb</a:t>
            </a:r>
          </a:p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Strangled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xmlns="" id="{D549174A-1E89-4864-82B1-43403A25AC8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10000" b="90000" l="10000" r="90000"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6934265" y="-204480"/>
            <a:ext cx="2069470" cy="20648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59614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7075A-6A0A-495A-9D4D-43D2F75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Conflict – Tension Building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A1B004-6F8F-4831-B72C-D0503D9C1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1291425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Through this whole paragraph, we are going to build tension by varying the lengths and starts of sentences. Follow these instructions for support…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AF37255-0440-462E-B1A4-4F0F6B05F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609" y="267133"/>
            <a:ext cx="2335391" cy="12914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C2BBCB99-E1A4-4D33-839C-DADB83193B40}"/>
              </a:ext>
            </a:extLst>
          </p:cNvPr>
          <p:cNvSpPr txBox="1">
            <a:spLocks/>
          </p:cNvSpPr>
          <p:nvPr/>
        </p:nvSpPr>
        <p:spPr>
          <a:xfrm>
            <a:off x="486610" y="2891625"/>
            <a:ext cx="8229599" cy="1143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Start with a </a:t>
            </a:r>
            <a:r>
              <a:rPr lang="en-GB" dirty="0">
                <a:solidFill>
                  <a:srgbClr val="9900CC"/>
                </a:solidFill>
              </a:rPr>
              <a:t>noun</a:t>
            </a:r>
            <a:r>
              <a:rPr lang="en-GB" dirty="0"/>
              <a:t>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solidFill>
                  <a:srgbClr val="7030A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Fear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 gripped me</a:t>
            </a:r>
            <a:r>
              <a:rPr lang="en-GB" dirty="0"/>
              <a:t>.”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AF2CBA01-E254-4729-8416-FF6AD451B3ED}"/>
              </a:ext>
            </a:extLst>
          </p:cNvPr>
          <p:cNvSpPr txBox="1">
            <a:spLocks/>
          </p:cNvSpPr>
          <p:nvPr/>
        </p:nvSpPr>
        <p:spPr>
          <a:xfrm>
            <a:off x="486609" y="4365104"/>
            <a:ext cx="8229599" cy="1143000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Start with a </a:t>
            </a:r>
            <a:r>
              <a:rPr lang="en-GB" dirty="0">
                <a:solidFill>
                  <a:srgbClr val="9900CC"/>
                </a:solidFill>
              </a:rPr>
              <a:t>verb ending in ‘</a:t>
            </a:r>
            <a:r>
              <a:rPr lang="en-GB" dirty="0" err="1">
                <a:solidFill>
                  <a:srgbClr val="9900CC"/>
                </a:solidFill>
              </a:rPr>
              <a:t>ing</a:t>
            </a:r>
            <a:r>
              <a:rPr lang="en-GB" dirty="0"/>
              <a:t>’,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solidFill>
                  <a:srgbClr val="7030A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Panicking</a:t>
            </a:r>
            <a:r>
              <a:rPr lang="en-GB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,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 I turned and looked</a:t>
            </a:r>
            <a:r>
              <a:rPr lang="en-GB" dirty="0"/>
              <a:t>.”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xmlns="" id="{0D5657F6-6232-4BC1-80C9-AC9FD2F376EC}"/>
              </a:ext>
            </a:extLst>
          </p:cNvPr>
          <p:cNvSpPr txBox="1">
            <a:spLocks/>
          </p:cNvSpPr>
          <p:nvPr/>
        </p:nvSpPr>
        <p:spPr>
          <a:xfrm>
            <a:off x="3156502" y="5661248"/>
            <a:ext cx="3652107" cy="10086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Don’t forget the comma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xmlns="" id="{F728AB18-1F81-4850-B62E-46EA7E2FD7D7}"/>
              </a:ext>
            </a:extLst>
          </p:cNvPr>
          <p:cNvCxnSpPr/>
          <p:nvPr/>
        </p:nvCxnSpPr>
        <p:spPr>
          <a:xfrm flipH="1" flipV="1">
            <a:off x="3203848" y="5326050"/>
            <a:ext cx="216024" cy="33519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78264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7075A-6A0A-495A-9D4D-43D2F75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Conflict – Tension Building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AF37255-0440-462E-B1A4-4F0F6B05F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609" y="267133"/>
            <a:ext cx="2335391" cy="12914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C2BBCB99-E1A4-4D33-839C-DADB83193B40}"/>
              </a:ext>
            </a:extLst>
          </p:cNvPr>
          <p:cNvSpPr txBox="1">
            <a:spLocks/>
          </p:cNvSpPr>
          <p:nvPr/>
        </p:nvSpPr>
        <p:spPr>
          <a:xfrm>
            <a:off x="457200" y="1772816"/>
            <a:ext cx="8229599" cy="2265567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a longer sentence with a </a:t>
            </a:r>
            <a:r>
              <a:rPr lang="en-GB" dirty="0">
                <a:solidFill>
                  <a:srgbClr val="9900CC"/>
                </a:solidFill>
              </a:rPr>
              <a:t>semicolon</a:t>
            </a:r>
            <a:r>
              <a:rPr lang="en-GB" dirty="0"/>
              <a:t>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I couldn’t move</a:t>
            </a:r>
            <a:r>
              <a:rPr lang="en-GB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;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 my feet were rooted to the spot</a:t>
            </a:r>
            <a:r>
              <a:rPr lang="en-GB" dirty="0"/>
              <a:t>.”</a:t>
            </a:r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xmlns="" id="{071F2287-1549-4137-8835-8A3A71F8C567}"/>
              </a:ext>
            </a:extLst>
          </p:cNvPr>
          <p:cNvSpPr txBox="1">
            <a:spLocks/>
          </p:cNvSpPr>
          <p:nvPr/>
        </p:nvSpPr>
        <p:spPr>
          <a:xfrm>
            <a:off x="2627784" y="4393561"/>
            <a:ext cx="4367826" cy="172876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Remember: The semicolon joins two full sentences which are related.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xmlns="" id="{9D5219B1-C7B0-4F68-8C39-9A73EB89D72B}"/>
              </a:ext>
            </a:extLst>
          </p:cNvPr>
          <p:cNvCxnSpPr/>
          <p:nvPr/>
        </p:nvCxnSpPr>
        <p:spPr>
          <a:xfrm flipV="1">
            <a:off x="5076056" y="3212976"/>
            <a:ext cx="2900248" cy="118058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39765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2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7075A-6A0A-495A-9D4D-43D2F75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Conflict – Tension Building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AF37255-0440-462E-B1A4-4F0F6B05F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609" y="267133"/>
            <a:ext cx="2335391" cy="12914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C2BBCB99-E1A4-4D33-839C-DADB83193B40}"/>
              </a:ext>
            </a:extLst>
          </p:cNvPr>
          <p:cNvSpPr txBox="1">
            <a:spLocks/>
          </p:cNvSpPr>
          <p:nvPr/>
        </p:nvSpPr>
        <p:spPr>
          <a:xfrm>
            <a:off x="457200" y="1772816"/>
            <a:ext cx="8229599" cy="1440159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a </a:t>
            </a:r>
            <a:r>
              <a:rPr lang="en-GB" dirty="0">
                <a:solidFill>
                  <a:srgbClr val="7030A0"/>
                </a:solidFill>
              </a:rPr>
              <a:t>question</a:t>
            </a:r>
            <a:r>
              <a:rPr lang="en-GB" dirty="0"/>
              <a:t>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What could it be</a:t>
            </a:r>
            <a:r>
              <a:rPr lang="en-GB" dirty="0">
                <a:solidFill>
                  <a:srgbClr val="FF0000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?</a:t>
            </a:r>
            <a:r>
              <a:rPr lang="en-GB" dirty="0"/>
              <a:t>”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CBCECA-8B44-43AA-BD86-84F392AA94BC}"/>
              </a:ext>
            </a:extLst>
          </p:cNvPr>
          <p:cNvSpPr txBox="1">
            <a:spLocks/>
          </p:cNvSpPr>
          <p:nvPr/>
        </p:nvSpPr>
        <p:spPr>
          <a:xfrm>
            <a:off x="469776" y="3445358"/>
            <a:ext cx="8229599" cy="1944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Start with an </a:t>
            </a:r>
            <a:r>
              <a:rPr lang="en-GB" dirty="0">
                <a:solidFill>
                  <a:srgbClr val="9900CC"/>
                </a:solidFill>
              </a:rPr>
              <a:t>adverb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solidFill>
                  <a:srgbClr val="9900CC"/>
                </a:solidFill>
                <a:latin typeface="MV Boli" panose="02000500030200090000" pitchFamily="2" charset="0"/>
                <a:cs typeface="MV Boli" panose="02000500030200090000" pitchFamily="2" charset="0"/>
              </a:rPr>
              <a:t>Slowly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, it started to appear.</a:t>
            </a:r>
            <a:r>
              <a:rPr lang="en-GB" dirty="0"/>
              <a:t>” </a:t>
            </a:r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xmlns="" id="{7DB1C97D-2128-4A8C-8A88-FAD3181BD512}"/>
              </a:ext>
            </a:extLst>
          </p:cNvPr>
          <p:cNvSpPr txBox="1">
            <a:spLocks/>
          </p:cNvSpPr>
          <p:nvPr/>
        </p:nvSpPr>
        <p:spPr>
          <a:xfrm>
            <a:off x="5062278" y="5582187"/>
            <a:ext cx="3652107" cy="1008680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b="1" dirty="0"/>
              <a:t>Don’t forget the comma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xmlns="" id="{A73E1D0F-B67B-4E76-8DF5-2213736A960A}"/>
              </a:ext>
            </a:extLst>
          </p:cNvPr>
          <p:cNvCxnSpPr/>
          <p:nvPr/>
        </p:nvCxnSpPr>
        <p:spPr>
          <a:xfrm flipH="1" flipV="1">
            <a:off x="7740352" y="4365104"/>
            <a:ext cx="288032" cy="12170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083829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7075A-6A0A-495A-9D4D-43D2F75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203032" cy="114300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Conflict – Tension Building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5AF37255-0440-462E-B1A4-4F0F6B05FC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08609" y="267133"/>
            <a:ext cx="2335391" cy="1291425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C2BBCB99-E1A4-4D33-839C-DADB83193B40}"/>
              </a:ext>
            </a:extLst>
          </p:cNvPr>
          <p:cNvSpPr txBox="1">
            <a:spLocks/>
          </p:cNvSpPr>
          <p:nvPr/>
        </p:nvSpPr>
        <p:spPr>
          <a:xfrm>
            <a:off x="457200" y="1772816"/>
            <a:ext cx="8229599" cy="2232248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Use a long, </a:t>
            </a:r>
            <a:r>
              <a:rPr lang="en-GB" dirty="0">
                <a:solidFill>
                  <a:srgbClr val="9900CC"/>
                </a:solidFill>
              </a:rPr>
              <a:t>multi-clausal sentence </a:t>
            </a:r>
            <a:r>
              <a:rPr lang="en-GB" dirty="0"/>
              <a:t>to zoom in of features of the frightening thing,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It’s long fingers unfurled like branches as it glided towards me, never letting it’s cold eyes leave mine.</a:t>
            </a:r>
            <a:r>
              <a:rPr lang="en-GB" dirty="0"/>
              <a:t>”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E8CBCECA-8B44-43AA-BD86-84F392AA94BC}"/>
              </a:ext>
            </a:extLst>
          </p:cNvPr>
          <p:cNvSpPr txBox="1">
            <a:spLocks/>
          </p:cNvSpPr>
          <p:nvPr/>
        </p:nvSpPr>
        <p:spPr>
          <a:xfrm>
            <a:off x="467646" y="4365104"/>
            <a:ext cx="8229599" cy="194421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End the paragraph with a </a:t>
            </a:r>
            <a:r>
              <a:rPr lang="en-GB" dirty="0">
                <a:solidFill>
                  <a:srgbClr val="9900CC"/>
                </a:solidFill>
              </a:rPr>
              <a:t>short, dramatic sentence</a:t>
            </a:r>
            <a:r>
              <a:rPr lang="en-GB" dirty="0"/>
              <a:t>, </a:t>
            </a:r>
            <a:r>
              <a:rPr lang="en-GB" dirty="0" err="1"/>
              <a:t>eg.</a:t>
            </a:r>
            <a:r>
              <a:rPr lang="en-GB" dirty="0"/>
              <a:t> “</a:t>
            </a:r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It was time</a:t>
            </a:r>
            <a:r>
              <a:rPr lang="en-GB" dirty="0"/>
              <a:t>.”</a:t>
            </a:r>
          </a:p>
        </p:txBody>
      </p:sp>
    </p:spTree>
    <p:extLst>
      <p:ext uri="{BB962C8B-B14F-4D97-AF65-F5344CB8AC3E}">
        <p14:creationId xmlns:p14="http://schemas.microsoft.com/office/powerpoint/2010/main" val="39212070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7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9A1981-F044-453A-821E-88F1ADFE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Accuracy Check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3876D3B-71F0-423E-879B-B5B08AA9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that all of your sentences begin with a </a:t>
            </a:r>
            <a:r>
              <a:rPr lang="en-GB" dirty="0">
                <a:solidFill>
                  <a:srgbClr val="FF0000"/>
                </a:solidFill>
              </a:rPr>
              <a:t>capital letter </a:t>
            </a:r>
            <a:r>
              <a:rPr lang="en-GB" dirty="0"/>
              <a:t>and end with a </a:t>
            </a:r>
            <a:r>
              <a:rPr lang="en-GB" dirty="0">
                <a:solidFill>
                  <a:srgbClr val="FF0000"/>
                </a:solidFill>
              </a:rPr>
              <a:t>punctuation mark</a:t>
            </a:r>
            <a:r>
              <a:rPr lang="en-GB" dirty="0"/>
              <a:t>.</a:t>
            </a:r>
          </a:p>
          <a:p>
            <a:r>
              <a:rPr lang="en-GB" dirty="0"/>
              <a:t>Use a dictionary to check </a:t>
            </a:r>
            <a:r>
              <a:rPr lang="en-GB" dirty="0">
                <a:solidFill>
                  <a:srgbClr val="FF0000"/>
                </a:solidFill>
              </a:rPr>
              <a:t>spellings</a:t>
            </a:r>
            <a:r>
              <a:rPr lang="en-GB" dirty="0"/>
              <a:t> or ask for help.</a:t>
            </a:r>
          </a:p>
          <a:p>
            <a:r>
              <a:rPr lang="en-GB" dirty="0"/>
              <a:t>Check that your writing has remained in the same </a:t>
            </a:r>
            <a:r>
              <a:rPr lang="en-GB" dirty="0">
                <a:solidFill>
                  <a:srgbClr val="FF0000"/>
                </a:solidFill>
              </a:rPr>
              <a:t>person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tense</a:t>
            </a:r>
            <a:r>
              <a:rPr lang="en-GB" dirty="0"/>
              <a:t> throughout.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ACB654E-3EF4-42BC-B710-9BE3B434C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267" y="68263"/>
            <a:ext cx="1772816" cy="17728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47FCB8AB-8E00-43C4-B5B6-931244DEF1B8}"/>
              </a:ext>
            </a:extLst>
          </p:cNvPr>
          <p:cNvSpPr txBox="1">
            <a:spLocks/>
          </p:cNvSpPr>
          <p:nvPr/>
        </p:nvSpPr>
        <p:spPr>
          <a:xfrm>
            <a:off x="482858" y="4979612"/>
            <a:ext cx="8229599" cy="1329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EXT: Can you improve any of your chosen vocabulary?</a:t>
            </a:r>
          </a:p>
          <a:p>
            <a:r>
              <a:rPr lang="en-GB" dirty="0"/>
              <a:t>Can you add any language features?</a:t>
            </a:r>
          </a:p>
        </p:txBody>
      </p:sp>
    </p:spTree>
    <p:extLst>
      <p:ext uri="{BB962C8B-B14F-4D97-AF65-F5344CB8AC3E}">
        <p14:creationId xmlns:p14="http://schemas.microsoft.com/office/powerpoint/2010/main" val="807339231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34619DAE-EA39-4153-8AFF-7BA498980C5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7067128" cy="1143000"/>
          </a:xfr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Climax – Increase the pace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EC5C738F-10E6-40A2-ACC0-71799093BF2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116832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During this paragraph, try to increase the pace of story by using lots of action packed, dramatic verbs and making lots of action happen in relatively few words.</a:t>
            </a:r>
          </a:p>
          <a:p>
            <a:r>
              <a:rPr lang="en-GB" dirty="0"/>
              <a:t>Do this for the next 3 or 4 sentences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6BA95327-BF6C-47BA-ABD9-00DC27CA099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149"/>
          <a:stretch/>
        </p:blipFill>
        <p:spPr>
          <a:xfrm>
            <a:off x="7380312" y="48349"/>
            <a:ext cx="1512168" cy="1630545"/>
          </a:xfrm>
          <a:prstGeom prst="rect">
            <a:avLst/>
          </a:prstGeom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A0707677-1861-4AF3-9726-32173CAADED1}"/>
              </a:ext>
            </a:extLst>
          </p:cNvPr>
          <p:cNvSpPr txBox="1">
            <a:spLocks/>
          </p:cNvSpPr>
          <p:nvPr/>
        </p:nvSpPr>
        <p:spPr>
          <a:xfrm>
            <a:off x="457200" y="3899596"/>
            <a:ext cx="8229600" cy="2416619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numCol="3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Gripped</a:t>
            </a:r>
          </a:p>
          <a:p>
            <a:pPr marL="0" indent="0">
              <a:buNone/>
            </a:pPr>
            <a:r>
              <a:rPr lang="en-GB" dirty="0"/>
              <a:t>Clung</a:t>
            </a:r>
          </a:p>
          <a:p>
            <a:pPr marL="0" indent="0">
              <a:buNone/>
            </a:pPr>
            <a:r>
              <a:rPr lang="en-GB" dirty="0"/>
              <a:t>Wrenched</a:t>
            </a:r>
          </a:p>
          <a:p>
            <a:pPr marL="0" indent="0">
              <a:buNone/>
            </a:pPr>
            <a:r>
              <a:rPr lang="en-GB" dirty="0"/>
              <a:t>Tore</a:t>
            </a:r>
          </a:p>
          <a:p>
            <a:pPr marL="0" indent="0">
              <a:buNone/>
            </a:pPr>
            <a:r>
              <a:rPr lang="en-GB" dirty="0"/>
              <a:t>Grabbed</a:t>
            </a:r>
          </a:p>
          <a:p>
            <a:pPr marL="0" indent="0">
              <a:buNone/>
            </a:pPr>
            <a:r>
              <a:rPr lang="en-GB" dirty="0"/>
              <a:t>Screamed</a:t>
            </a:r>
          </a:p>
          <a:p>
            <a:pPr marL="0" indent="0">
              <a:buNone/>
            </a:pPr>
            <a:r>
              <a:rPr lang="en-GB" dirty="0"/>
              <a:t>Cried</a:t>
            </a:r>
          </a:p>
          <a:p>
            <a:pPr marL="0" indent="0">
              <a:buNone/>
            </a:pPr>
            <a:r>
              <a:rPr lang="en-GB" dirty="0"/>
              <a:t>Lurched</a:t>
            </a:r>
          </a:p>
          <a:p>
            <a:pPr marL="0" indent="0">
              <a:buNone/>
            </a:pPr>
            <a:r>
              <a:rPr lang="en-GB" dirty="0"/>
              <a:t>Pounced</a:t>
            </a:r>
          </a:p>
          <a:p>
            <a:pPr marL="0" indent="0">
              <a:buNone/>
            </a:pPr>
            <a:r>
              <a:rPr lang="en-GB" dirty="0"/>
              <a:t>Leapt</a:t>
            </a:r>
          </a:p>
          <a:p>
            <a:pPr marL="0" indent="0">
              <a:buNone/>
            </a:pPr>
            <a:r>
              <a:rPr lang="en-GB" dirty="0"/>
              <a:t>Punched</a:t>
            </a:r>
          </a:p>
          <a:p>
            <a:pPr marL="0" indent="0">
              <a:buNone/>
            </a:pPr>
            <a:r>
              <a:rPr lang="en-GB" dirty="0"/>
              <a:t>Whirled</a:t>
            </a:r>
          </a:p>
          <a:p>
            <a:pPr marL="0" indent="0">
              <a:buNone/>
            </a:pPr>
            <a:r>
              <a:rPr lang="en-GB" dirty="0"/>
              <a:t>Ran</a:t>
            </a:r>
          </a:p>
          <a:p>
            <a:pPr marL="0" indent="0">
              <a:buNone/>
            </a:pPr>
            <a:r>
              <a:rPr lang="en-GB" dirty="0"/>
              <a:t>Sprinted</a:t>
            </a:r>
          </a:p>
          <a:p>
            <a:pPr marL="0" indent="0">
              <a:buNone/>
            </a:pPr>
            <a:r>
              <a:rPr lang="en-GB" dirty="0"/>
              <a:t>Snarled</a:t>
            </a:r>
          </a:p>
          <a:p>
            <a:pPr marL="0" indent="0">
              <a:buNone/>
            </a:pPr>
            <a:endParaRPr lang="en-GB" dirty="0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7E8C0FAD-0D93-4D51-9CCD-2F44AEB3E645}"/>
              </a:ext>
            </a:extLst>
          </p:cNvPr>
          <p:cNvSpPr txBox="1">
            <a:spLocks/>
          </p:cNvSpPr>
          <p:nvPr/>
        </p:nvSpPr>
        <p:spPr>
          <a:xfrm>
            <a:off x="5358916" y="5325616"/>
            <a:ext cx="3533564" cy="1143000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Make sure your verb choice is appropriate for the story</a:t>
            </a:r>
          </a:p>
        </p:txBody>
      </p:sp>
    </p:spTree>
    <p:extLst>
      <p:ext uri="{BB962C8B-B14F-4D97-AF65-F5344CB8AC3E}">
        <p14:creationId xmlns:p14="http://schemas.microsoft.com/office/powerpoint/2010/main" val="356572146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9A1981-F044-453A-821E-88F1ADFE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Accuracy Check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3876D3B-71F0-423E-879B-B5B08AA9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that all of your sentences begin with a </a:t>
            </a:r>
            <a:r>
              <a:rPr lang="en-GB" dirty="0">
                <a:solidFill>
                  <a:srgbClr val="FF0000"/>
                </a:solidFill>
              </a:rPr>
              <a:t>capital letter </a:t>
            </a:r>
            <a:r>
              <a:rPr lang="en-GB" dirty="0"/>
              <a:t>and end with a </a:t>
            </a:r>
            <a:r>
              <a:rPr lang="en-GB" dirty="0">
                <a:solidFill>
                  <a:srgbClr val="FF0000"/>
                </a:solidFill>
              </a:rPr>
              <a:t>punctuation mark</a:t>
            </a:r>
            <a:r>
              <a:rPr lang="en-GB" dirty="0"/>
              <a:t>.</a:t>
            </a:r>
          </a:p>
          <a:p>
            <a:r>
              <a:rPr lang="en-GB" dirty="0"/>
              <a:t>Use a dictionary to check </a:t>
            </a:r>
            <a:r>
              <a:rPr lang="en-GB" dirty="0">
                <a:solidFill>
                  <a:srgbClr val="FF0000"/>
                </a:solidFill>
              </a:rPr>
              <a:t>spellings</a:t>
            </a:r>
            <a:r>
              <a:rPr lang="en-GB" dirty="0"/>
              <a:t> or ask for help.</a:t>
            </a:r>
          </a:p>
          <a:p>
            <a:r>
              <a:rPr lang="en-GB" dirty="0"/>
              <a:t>Check that your writing has remained in the same </a:t>
            </a:r>
            <a:r>
              <a:rPr lang="en-GB" dirty="0">
                <a:solidFill>
                  <a:srgbClr val="FF0000"/>
                </a:solidFill>
              </a:rPr>
              <a:t>person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tense</a:t>
            </a:r>
            <a:r>
              <a:rPr lang="en-GB" dirty="0"/>
              <a:t> throughout.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ACB654E-3EF4-42BC-B710-9BE3B434C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267" y="68263"/>
            <a:ext cx="1772816" cy="17728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47FCB8AB-8E00-43C4-B5B6-931244DEF1B8}"/>
              </a:ext>
            </a:extLst>
          </p:cNvPr>
          <p:cNvSpPr txBox="1">
            <a:spLocks/>
          </p:cNvSpPr>
          <p:nvPr/>
        </p:nvSpPr>
        <p:spPr>
          <a:xfrm>
            <a:off x="482858" y="4979612"/>
            <a:ext cx="8229599" cy="1329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EXT: Can you improve any of your chosen vocabulary?</a:t>
            </a:r>
          </a:p>
          <a:p>
            <a:r>
              <a:rPr lang="en-GB" dirty="0"/>
              <a:t>Can you add any language features?</a:t>
            </a:r>
          </a:p>
        </p:txBody>
      </p:sp>
    </p:spTree>
    <p:extLst>
      <p:ext uri="{BB962C8B-B14F-4D97-AF65-F5344CB8AC3E}">
        <p14:creationId xmlns:p14="http://schemas.microsoft.com/office/powerpoint/2010/main" val="4665459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552FD5A2-AA0A-44B3-A1B0-895C64929C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5842992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Resolution - Impact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5CF584-8770-4142-A608-3AB1218033F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Make sure that your final paragraph ends your story in a realistic and appropriate way.</a:t>
            </a:r>
          </a:p>
          <a:p>
            <a:r>
              <a:rPr lang="en-GB" dirty="0"/>
              <a:t>Use some adjectives to describe the emotional impact of the frightening event on your character(s).</a:t>
            </a:r>
          </a:p>
          <a:p>
            <a:r>
              <a:rPr lang="en-GB" dirty="0"/>
              <a:t>Make sure all loose ends are tied up</a:t>
            </a:r>
          </a:p>
        </p:txBody>
      </p:sp>
      <p:pic>
        <p:nvPicPr>
          <p:cNvPr id="1028" name="Picture 4" descr="Image result for impact">
            <a:extLst>
              <a:ext uri="{FF2B5EF4-FFF2-40B4-BE49-F238E27FC236}">
                <a16:creationId xmlns:a16="http://schemas.microsoft.com/office/drawing/2014/main" xmlns="" id="{4EBC4B0A-E689-4727-92FF-13BDBDB15B6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106694"/>
            <a:ext cx="2843808" cy="15996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2739069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96FEC64-F4CB-442D-ACC2-B847935F47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059016" cy="1143000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Resolution – Closing Sentence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05FD3C5A-8CA5-4511-BDDB-2869C4E916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324744"/>
          </a:xfrm>
        </p:spPr>
        <p:txBody>
          <a:bodyPr/>
          <a:lstStyle/>
          <a:p>
            <a:r>
              <a:rPr lang="en-GB" dirty="0"/>
              <a:t>Try to close your story in an interesting way.</a:t>
            </a:r>
          </a:p>
          <a:p>
            <a:r>
              <a:rPr lang="en-GB" dirty="0"/>
              <a:t>You could choose…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BFA94C88-29C9-4E8F-BD90-82F255A4D4C9}"/>
              </a:ext>
            </a:extLst>
          </p:cNvPr>
          <p:cNvSpPr txBox="1">
            <a:spLocks/>
          </p:cNvSpPr>
          <p:nvPr/>
        </p:nvSpPr>
        <p:spPr>
          <a:xfrm>
            <a:off x="457200" y="2942456"/>
            <a:ext cx="3970784" cy="17826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twist – but not that it was ‘just a dream!’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xmlns="" id="{387C6CA3-64E5-4C0B-AF55-4F4DC85F8977}"/>
              </a:ext>
            </a:extLst>
          </p:cNvPr>
          <p:cNvSpPr txBox="1">
            <a:spLocks/>
          </p:cNvSpPr>
          <p:nvPr/>
        </p:nvSpPr>
        <p:spPr>
          <a:xfrm>
            <a:off x="4860032" y="2924945"/>
            <a:ext cx="3970784" cy="17826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return to/repeat of your opening sentence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EA647A8-7701-482D-8B92-6710ED8320C2}"/>
              </a:ext>
            </a:extLst>
          </p:cNvPr>
          <p:cNvSpPr txBox="1">
            <a:spLocks/>
          </p:cNvSpPr>
          <p:nvPr/>
        </p:nvSpPr>
        <p:spPr>
          <a:xfrm>
            <a:off x="457200" y="4806786"/>
            <a:ext cx="3970784" cy="17826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question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35AB210D-1A92-4ABE-8837-63334A934015}"/>
              </a:ext>
            </a:extLst>
          </p:cNvPr>
          <p:cNvSpPr txBox="1">
            <a:spLocks/>
          </p:cNvSpPr>
          <p:nvPr/>
        </p:nvSpPr>
        <p:spPr>
          <a:xfrm>
            <a:off x="4875549" y="4800674"/>
            <a:ext cx="3970784" cy="178268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6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A decision – how has the event changed your character? What decision will they make?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xmlns="" id="{F7BC4FA4-0CBD-4472-BE4B-4D707B5E8F5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72200" y="113335"/>
            <a:ext cx="2664296" cy="1498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85919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9A1981-F044-453A-821E-88F1ADFE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Accuracy Check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3876D3B-71F0-423E-879B-B5B08AA9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Check that all of your sentences begin with a </a:t>
            </a:r>
            <a:r>
              <a:rPr lang="en-GB" dirty="0">
                <a:solidFill>
                  <a:srgbClr val="FF0000"/>
                </a:solidFill>
              </a:rPr>
              <a:t>full stop </a:t>
            </a:r>
            <a:r>
              <a:rPr lang="en-GB" dirty="0"/>
              <a:t>and end with a </a:t>
            </a:r>
            <a:r>
              <a:rPr lang="en-GB" dirty="0">
                <a:solidFill>
                  <a:srgbClr val="FF0000"/>
                </a:solidFill>
              </a:rPr>
              <a:t>punctuation mark</a:t>
            </a:r>
            <a:r>
              <a:rPr lang="en-GB" dirty="0"/>
              <a:t>.</a:t>
            </a:r>
          </a:p>
          <a:p>
            <a:r>
              <a:rPr lang="en-GB" dirty="0"/>
              <a:t>Use a dictionary to check </a:t>
            </a:r>
            <a:r>
              <a:rPr lang="en-GB" dirty="0">
                <a:solidFill>
                  <a:srgbClr val="FF0000"/>
                </a:solidFill>
              </a:rPr>
              <a:t>spellings</a:t>
            </a:r>
            <a:r>
              <a:rPr lang="en-GB" dirty="0"/>
              <a:t> or ask for help.</a:t>
            </a:r>
          </a:p>
          <a:p>
            <a:r>
              <a:rPr lang="en-GB" dirty="0"/>
              <a:t>Check that your writing has remained in the same </a:t>
            </a:r>
            <a:r>
              <a:rPr lang="en-GB" dirty="0">
                <a:solidFill>
                  <a:srgbClr val="FF0000"/>
                </a:solidFill>
              </a:rPr>
              <a:t>person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tense</a:t>
            </a:r>
            <a:r>
              <a:rPr lang="en-GB" dirty="0"/>
              <a:t> throughout.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ACB654E-3EF4-42BC-B710-9BE3B434C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267" y="68263"/>
            <a:ext cx="1772816" cy="17728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47FCB8AB-8E00-43C4-B5B6-931244DEF1B8}"/>
              </a:ext>
            </a:extLst>
          </p:cNvPr>
          <p:cNvSpPr txBox="1">
            <a:spLocks/>
          </p:cNvSpPr>
          <p:nvPr/>
        </p:nvSpPr>
        <p:spPr>
          <a:xfrm>
            <a:off x="482858" y="4979612"/>
            <a:ext cx="8229599" cy="1329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EXT: Can you improve any of your chosen vocabulary?</a:t>
            </a:r>
          </a:p>
          <a:p>
            <a:r>
              <a:rPr lang="en-GB" dirty="0"/>
              <a:t>Can you add any language features?</a:t>
            </a:r>
          </a:p>
        </p:txBody>
      </p:sp>
    </p:spTree>
    <p:extLst>
      <p:ext uri="{BB962C8B-B14F-4D97-AF65-F5344CB8AC3E}">
        <p14:creationId xmlns:p14="http://schemas.microsoft.com/office/powerpoint/2010/main" val="148525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6788" y="-14288"/>
            <a:ext cx="2417762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-4763" y="0"/>
            <a:ext cx="2416176" cy="1865313"/>
          </a:xfrm>
        </p:spPr>
      </p:pic>
      <p:pic>
        <p:nvPicPr>
          <p:cNvPr id="3075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413" y="0"/>
            <a:ext cx="2416175" cy="1865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46038" y="347663"/>
            <a:ext cx="7332663" cy="1143000"/>
          </a:xfrm>
        </p:spPr>
        <p:txBody>
          <a:bodyPr>
            <a:noAutofit/>
          </a:bodyPr>
          <a:lstStyle/>
          <a:p>
            <a:pPr>
              <a:defRPr/>
            </a:pPr>
            <a:r>
              <a:rPr lang="en-GB" sz="6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Learning Outcomes</a:t>
            </a:r>
          </a:p>
        </p:txBody>
      </p:sp>
      <p:sp>
        <p:nvSpPr>
          <p:cNvPr id="3078" name="Title 1"/>
          <p:cNvSpPr txBox="1">
            <a:spLocks/>
          </p:cNvSpPr>
          <p:nvPr/>
        </p:nvSpPr>
        <p:spPr bwMode="auto">
          <a:xfrm>
            <a:off x="149225" y="1989138"/>
            <a:ext cx="7045325" cy="4521199"/>
          </a:xfrm>
          <a:prstGeom prst="rect">
            <a:avLst/>
          </a:prstGeom>
          <a:noFill/>
          <a:ln w="31750">
            <a:solidFill>
              <a:srgbClr val="00B05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marL="457200" indent="-457200"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marL="0" indent="0" eaLnBrk="1" hangingPunct="1">
              <a:spcBef>
                <a:spcPct val="0"/>
              </a:spcBef>
              <a:buNone/>
            </a:pPr>
            <a:r>
              <a:rPr lang="en-GB" altLang="en-US" dirty="0"/>
              <a:t>The last time we did imaginative writing, </a:t>
            </a:r>
            <a:r>
              <a:rPr lang="en-GB" altLang="en-US"/>
              <a:t>we selected </a:t>
            </a:r>
            <a:r>
              <a:rPr lang="en-GB" altLang="en-US" dirty="0"/>
              <a:t>ideas and planned a story</a:t>
            </a:r>
          </a:p>
          <a:p>
            <a:pPr marL="0" indent="0" eaLnBrk="1" hangingPunct="1">
              <a:spcBef>
                <a:spcPct val="0"/>
              </a:spcBef>
              <a:buNone/>
            </a:pPr>
            <a:r>
              <a:rPr lang="en-GB" altLang="en-US" u="sng" dirty="0"/>
              <a:t>Today we will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/>
              <a:t>Select appropriate and ambitious vocabulary and techniques</a:t>
            </a:r>
          </a:p>
          <a:p>
            <a:pPr eaLnBrk="1" hangingPunct="1">
              <a:spcBef>
                <a:spcPct val="0"/>
              </a:spcBef>
            </a:pPr>
            <a:r>
              <a:rPr lang="en-GB" altLang="en-US" dirty="0"/>
              <a:t>Consciously craft our writing using a range of sentences structures and techniques</a:t>
            </a:r>
          </a:p>
        </p:txBody>
      </p:sp>
      <p:sp>
        <p:nvSpPr>
          <p:cNvPr id="3079" name="Title 1"/>
          <p:cNvSpPr txBox="1">
            <a:spLocks/>
          </p:cNvSpPr>
          <p:nvPr/>
        </p:nvSpPr>
        <p:spPr bwMode="auto">
          <a:xfrm>
            <a:off x="7286625" y="115888"/>
            <a:ext cx="1770063" cy="6394449"/>
          </a:xfrm>
          <a:prstGeom prst="rect">
            <a:avLst/>
          </a:prstGeom>
          <a:noFill/>
          <a:ln w="31750">
            <a:solidFill>
              <a:srgbClr val="F40C33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>
            <a:lvl1pPr eaLnBrk="0" hangingPunct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charset="0"/>
              </a:defRPr>
            </a:lvl1pPr>
            <a:lvl2pPr marL="742950" indent="-285750" eaLnBrk="0" hangingPunct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 eaLnBrk="0" hangingPunct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charset="0"/>
              </a:defRPr>
            </a:lvl3pPr>
            <a:lvl4pPr marL="1600200" indent="-228600" eaLnBrk="0" hangingPunct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 eaLnBrk="0" hangingPunct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u="sng" dirty="0"/>
              <a:t>Key Vocabulary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400" u="sng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Imaginative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Exposition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Conflict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Climax</a:t>
            </a:r>
          </a:p>
          <a:p>
            <a:pPr algn="ctr" eaLnBrk="1" hangingPunct="1">
              <a:spcBef>
                <a:spcPct val="0"/>
              </a:spcBef>
              <a:buFontTx/>
              <a:buNone/>
            </a:pPr>
            <a:endParaRPr lang="en-GB" altLang="en-US" sz="2400" dirty="0"/>
          </a:p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GB" altLang="en-US" sz="2400" dirty="0"/>
              <a:t>Resolution</a:t>
            </a:r>
          </a:p>
          <a:p>
            <a:pPr algn="ctr" eaLnBrk="1" hangingPunct="1">
              <a:spcBef>
                <a:spcPct val="0"/>
              </a:spcBef>
              <a:buNone/>
            </a:pPr>
            <a:endParaRPr lang="en-GB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873163860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099A18-88BC-4F74-8000-F765C98A4C9B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Homework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5473A45C-EC4F-4E11-A433-94C0CAD5304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629000"/>
          </a:xfrm>
        </p:spPr>
        <p:txBody>
          <a:bodyPr>
            <a:normAutofit lnSpcReduction="10000"/>
          </a:bodyPr>
          <a:lstStyle/>
          <a:p>
            <a:r>
              <a:rPr lang="en-GB" dirty="0"/>
              <a:t>Learn your story as best you can.</a:t>
            </a:r>
          </a:p>
          <a:p>
            <a:r>
              <a:rPr lang="en-GB" dirty="0"/>
              <a:t>Even if you can’t remember it word for word, try to remember…</a:t>
            </a:r>
          </a:p>
          <a:p>
            <a:r>
              <a:rPr lang="en-GB" dirty="0"/>
              <a:t>The plot</a:t>
            </a:r>
          </a:p>
          <a:p>
            <a:r>
              <a:rPr lang="en-GB" dirty="0"/>
              <a:t>What goes in each paragraph</a:t>
            </a:r>
          </a:p>
          <a:p>
            <a:r>
              <a:rPr lang="en-GB" dirty="0"/>
              <a:t>Some of the best sentences/techniques – you could highlight these to help 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1BB7515C-1201-4D64-B3A0-2947A285A7C1}"/>
              </a:ext>
            </a:extLst>
          </p:cNvPr>
          <p:cNvSpPr txBox="1">
            <a:spLocks/>
          </p:cNvSpPr>
          <p:nvPr/>
        </p:nvSpPr>
        <p:spPr>
          <a:xfrm>
            <a:off x="470081" y="5440362"/>
            <a:ext cx="8229600" cy="1143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will do an imaginative writing practice test on…</a:t>
            </a:r>
          </a:p>
        </p:txBody>
      </p:sp>
    </p:spTree>
    <p:extLst>
      <p:ext uri="{BB962C8B-B14F-4D97-AF65-F5344CB8AC3E}">
        <p14:creationId xmlns:p14="http://schemas.microsoft.com/office/powerpoint/2010/main" val="76800371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55679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GB" sz="3600" u="sng" dirty="0">
                <a:latin typeface="MV Boli" panose="02000500030200090000" pitchFamily="2" charset="0"/>
                <a:cs typeface="MV Boli" panose="02000500030200090000" pitchFamily="2" charset="0"/>
              </a:rPr>
              <a:t>Imaginative Writing: </a:t>
            </a:r>
            <a:r>
              <a:rPr lang="en-GB" sz="3600" u="sng">
                <a:latin typeface="MV Boli" panose="02000500030200090000" pitchFamily="2" charset="0"/>
                <a:cs typeface="MV Boli" panose="02000500030200090000" pitchFamily="2" charset="0"/>
              </a:rPr>
              <a:t>Frightening Experience</a:t>
            </a:r>
            <a:endParaRPr lang="en-GB" sz="3600" u="sng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179512" y="260648"/>
            <a:ext cx="16561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u="sng" dirty="0">
                <a:latin typeface="MV Boli" panose="02000500030200090000" pitchFamily="2" charset="0"/>
                <a:cs typeface="MV Boli" panose="02000500030200090000" pitchFamily="2" charset="0"/>
              </a:rPr>
              <a:t>CWK</a:t>
            </a: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3491880" y="267544"/>
            <a:ext cx="5256584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4C44F96-FB50-4E1F-B1E1-78002AB003C5}" type="datetime3">
              <a:rPr lang="en-GB" u="sng" smtClean="0">
                <a:latin typeface="MV Boli" panose="02000500030200090000" pitchFamily="2" charset="0"/>
                <a:cs typeface="MV Boli" panose="02000500030200090000" pitchFamily="2" charset="0"/>
              </a:rPr>
              <a:t>1 June, 2020</a:t>
            </a:fld>
            <a:endParaRPr lang="en-GB" u="sng" dirty="0">
              <a:latin typeface="MV Boli" panose="02000500030200090000" pitchFamily="2" charset="0"/>
              <a:cs typeface="MV Boli" panose="0200050003020009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00899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2768CAC-5AA0-4556-B062-290181EF46FD}"/>
              </a:ext>
            </a:extLst>
          </p:cNvPr>
          <p:cNvSpPr>
            <a:spLocks noGrp="1"/>
          </p:cNvSpPr>
          <p:nvPr>
            <p:ph type="title"/>
          </p:nvPr>
        </p:nvSpPr>
        <p:spPr/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What makes a good piece of imaginative writing?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FB6B1F0C-B32C-4C02-8318-7282490E4AC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773016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The best pieces of writing will have been </a:t>
            </a:r>
            <a:r>
              <a:rPr lang="en-GB" b="1" dirty="0"/>
              <a:t>consciously crafted</a:t>
            </a:r>
            <a:r>
              <a:rPr lang="en-GB" dirty="0"/>
              <a:t>. This means that the writer has:</a:t>
            </a:r>
          </a:p>
          <a:p>
            <a:r>
              <a:rPr lang="en-GB" dirty="0"/>
              <a:t>Carefully chosen vocabulary to suit the story</a:t>
            </a:r>
          </a:p>
          <a:p>
            <a:r>
              <a:rPr lang="en-GB" dirty="0"/>
              <a:t>Varied the sentence structures to build tensions and hold the reader’s interest.</a:t>
            </a:r>
          </a:p>
          <a:p>
            <a:r>
              <a:rPr lang="en-GB" dirty="0"/>
              <a:t>Been creative and original with choices for figurative techniques such as similes and metaphors.</a:t>
            </a:r>
          </a:p>
          <a:p>
            <a:endParaRPr lang="en-GB" dirty="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xmlns="" id="{2C8FCBBE-2E62-4574-9AE4-1C1915574F52}"/>
              </a:ext>
            </a:extLst>
          </p:cNvPr>
          <p:cNvSpPr txBox="1">
            <a:spLocks/>
          </p:cNvSpPr>
          <p:nvPr/>
        </p:nvSpPr>
        <p:spPr>
          <a:xfrm>
            <a:off x="457200" y="5393871"/>
            <a:ext cx="8229600" cy="114300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82500" lnSpcReduction="1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We are going to do this today by working through our stories one section at a time</a:t>
            </a:r>
          </a:p>
        </p:txBody>
      </p:sp>
    </p:spTree>
    <p:extLst>
      <p:ext uri="{BB962C8B-B14F-4D97-AF65-F5344CB8AC3E}">
        <p14:creationId xmlns:p14="http://schemas.microsoft.com/office/powerpoint/2010/main" val="16907519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xmlns="" id="{11916679-55DD-4F35-995D-0BCB8CF4E94E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50000"/>
          <a:stretch/>
        </p:blipFill>
        <p:spPr>
          <a:xfrm>
            <a:off x="7524328" y="304057"/>
            <a:ext cx="1437029" cy="25922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xmlns="" id="{CFAD82C7-03C2-4488-9FF5-CA60FA0AD2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851104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GB" dirty="0"/>
              <a:t>Exposition - Hook Sentence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3A5C69D4-9D29-4216-89F3-DE70D3ED2CE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04863"/>
          </a:xfrm>
        </p:spPr>
        <p:txBody>
          <a:bodyPr>
            <a:normAutofit/>
          </a:bodyPr>
          <a:lstStyle/>
          <a:p>
            <a:r>
              <a:rPr lang="en-GB" dirty="0"/>
              <a:t>Begin your story with a hook sentence</a:t>
            </a:r>
          </a:p>
          <a:p>
            <a:r>
              <a:rPr lang="en-GB" dirty="0"/>
              <a:t>This sentence should create interest and intrigue for the reader and lead into your setting description.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5E4E2C8C-19EC-434A-A8B4-A96D2CA48295}"/>
              </a:ext>
            </a:extLst>
          </p:cNvPr>
          <p:cNvSpPr txBox="1">
            <a:spLocks/>
          </p:cNvSpPr>
          <p:nvPr/>
        </p:nvSpPr>
        <p:spPr>
          <a:xfrm>
            <a:off x="1835696" y="3861048"/>
            <a:ext cx="7005464" cy="259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I had never seen that door before.</a:t>
            </a:r>
          </a:p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The sky was purple that day.</a:t>
            </a:r>
          </a:p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Something about the barn was different.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35D830FD-2DA2-42E8-933D-6ABD6D627618}"/>
              </a:ext>
            </a:extLst>
          </p:cNvPr>
          <p:cNvSpPr txBox="1">
            <a:spLocks/>
          </p:cNvSpPr>
          <p:nvPr/>
        </p:nvSpPr>
        <p:spPr>
          <a:xfrm rot="16200000">
            <a:off x="-160700" y="4611300"/>
            <a:ext cx="2592289" cy="10917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25237741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4A05BE-BD06-441E-8511-4DDA3A8D4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Exposition – Setting Description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ECEE701-AAAA-47B6-892E-082F9AD8F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620888"/>
          </a:xfrm>
        </p:spPr>
        <p:txBody>
          <a:bodyPr>
            <a:normAutofit lnSpcReduction="10000"/>
          </a:bodyPr>
          <a:lstStyle/>
          <a:p>
            <a:r>
              <a:rPr lang="en-GB" dirty="0"/>
              <a:t>In your next two or three sentences, you will describe the setting for your story.</a:t>
            </a:r>
          </a:p>
          <a:p>
            <a:r>
              <a:rPr lang="en-GB" dirty="0"/>
              <a:t>Aim for longer sentences, packed with vocabulary choices and some figurative techniques if you can.</a:t>
            </a:r>
          </a:p>
          <a:p>
            <a:endParaRPr lang="en-GB" dirty="0"/>
          </a:p>
        </p:txBody>
      </p:sp>
      <p:pic>
        <p:nvPicPr>
          <p:cNvPr id="1026" name="Picture 2" descr="Image result for scary barn">
            <a:extLst>
              <a:ext uri="{FF2B5EF4-FFF2-40B4-BE49-F238E27FC236}">
                <a16:creationId xmlns:a16="http://schemas.microsoft.com/office/drawing/2014/main" xmlns="" id="{F6112E5E-08AD-4F21-ABC6-61E71CC2FB2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0"/>
            <a:ext cx="1728192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38D25297-2CE0-4488-B42A-1FB6228632E4}"/>
              </a:ext>
            </a:extLst>
          </p:cNvPr>
          <p:cNvSpPr txBox="1">
            <a:spLocks/>
          </p:cNvSpPr>
          <p:nvPr/>
        </p:nvSpPr>
        <p:spPr>
          <a:xfrm>
            <a:off x="1892188" y="3998579"/>
            <a:ext cx="7005464" cy="259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Sunlight streaked through the weather-beaten boards and danced in ghoulish patterns on the floor.</a:t>
            </a:r>
          </a:p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Everything was silent, still and grey, like an old photograph.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4980631-447E-42D9-AD79-E696EE053F84}"/>
              </a:ext>
            </a:extLst>
          </p:cNvPr>
          <p:cNvSpPr txBox="1">
            <a:spLocks/>
          </p:cNvSpPr>
          <p:nvPr/>
        </p:nvSpPr>
        <p:spPr>
          <a:xfrm rot="16200000">
            <a:off x="-85648" y="4741325"/>
            <a:ext cx="2592289" cy="10917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Examples</a:t>
            </a:r>
          </a:p>
        </p:txBody>
      </p:sp>
    </p:spTree>
    <p:extLst>
      <p:ext uri="{BB962C8B-B14F-4D97-AF65-F5344CB8AC3E}">
        <p14:creationId xmlns:p14="http://schemas.microsoft.com/office/powerpoint/2010/main" val="100122083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CE4A05BE-BD06-441E-8511-4DDA3A8D4F4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en-GB" dirty="0"/>
              <a:t>Exposition – Character Background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8ECEE701-AAAA-47B6-892E-082F9AD8FF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1600201"/>
            <a:ext cx="7139136" cy="2620888"/>
          </a:xfrm>
        </p:spPr>
        <p:txBody>
          <a:bodyPr>
            <a:normAutofit fontScale="92500" lnSpcReduction="20000"/>
          </a:bodyPr>
          <a:lstStyle/>
          <a:p>
            <a:r>
              <a:rPr lang="en-GB" dirty="0"/>
              <a:t>In the next couple of sentences, give a small amount of character background – not a full life story!</a:t>
            </a:r>
          </a:p>
          <a:p>
            <a:r>
              <a:rPr lang="en-GB" dirty="0"/>
              <a:t>Try to explain why your character is in this place and give any significant description or background info by </a:t>
            </a:r>
            <a:r>
              <a:rPr lang="en-GB" b="1" dirty="0"/>
              <a:t>showing not telling</a:t>
            </a:r>
            <a:r>
              <a:rPr lang="en-GB" dirty="0"/>
              <a:t>.</a:t>
            </a:r>
          </a:p>
        </p:txBody>
      </p:sp>
      <p:sp>
        <p:nvSpPr>
          <p:cNvPr id="5" name="Content Placeholder 2">
            <a:extLst>
              <a:ext uri="{FF2B5EF4-FFF2-40B4-BE49-F238E27FC236}">
                <a16:creationId xmlns:a16="http://schemas.microsoft.com/office/drawing/2014/main" xmlns="" id="{38D25297-2CE0-4488-B42A-1FB6228632E4}"/>
              </a:ext>
            </a:extLst>
          </p:cNvPr>
          <p:cNvSpPr txBox="1">
            <a:spLocks/>
          </p:cNvSpPr>
          <p:nvPr/>
        </p:nvSpPr>
        <p:spPr>
          <a:xfrm>
            <a:off x="1892188" y="3998579"/>
            <a:ext cx="7005464" cy="259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That’s when I knew that I’d been tricked. Why would anyone actually want to hang out with me? I pushed my lank hair behind my ears with my chewed fingernails and bit my lip to try and stop the tears.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xmlns="" id="{F4980631-447E-42D9-AD79-E696EE053F84}"/>
              </a:ext>
            </a:extLst>
          </p:cNvPr>
          <p:cNvSpPr txBox="1">
            <a:spLocks/>
          </p:cNvSpPr>
          <p:nvPr/>
        </p:nvSpPr>
        <p:spPr>
          <a:xfrm rot="16200000">
            <a:off x="-85648" y="4741325"/>
            <a:ext cx="2592289" cy="10917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Examples</a:t>
            </a:r>
          </a:p>
        </p:txBody>
      </p:sp>
      <p:pic>
        <p:nvPicPr>
          <p:cNvPr id="2050" name="Picture 2" descr="Image result for teenager horror film">
            <a:extLst>
              <a:ext uri="{FF2B5EF4-FFF2-40B4-BE49-F238E27FC236}">
                <a16:creationId xmlns:a16="http://schemas.microsoft.com/office/drawing/2014/main" xmlns="" id="{0B954087-1FF6-4934-AB3C-F72E50A6126C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245" t="1456" r="15858" b="30883"/>
          <a:stretch/>
        </p:blipFill>
        <p:spPr bwMode="auto">
          <a:xfrm>
            <a:off x="7380312" y="84175"/>
            <a:ext cx="1763688" cy="19073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3103227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2E47075A-6A0A-495A-9D4D-43D2F75A3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Exposition - </a:t>
            </a:r>
            <a:r>
              <a:rPr lang="en-GB" dirty="0" err="1"/>
              <a:t>Cliffhanger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xmlns="" id="{6DA1B004-6F8F-4831-B72C-D0503D9C1A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End the exposition paragraph with a </a:t>
            </a:r>
            <a:r>
              <a:rPr lang="en-GB" dirty="0" err="1"/>
              <a:t>cliffhanger</a:t>
            </a:r>
            <a:r>
              <a:rPr lang="en-GB" dirty="0"/>
              <a:t> which will lead you into the conflict section of your story and introduce whatever is frightening your character.</a:t>
            </a:r>
          </a:p>
        </p:txBody>
      </p:sp>
      <p:pic>
        <p:nvPicPr>
          <p:cNvPr id="3074" name="Picture 2" descr="Image result for cliffhanger clipart">
            <a:extLst>
              <a:ext uri="{FF2B5EF4-FFF2-40B4-BE49-F238E27FC236}">
                <a16:creationId xmlns:a16="http://schemas.microsoft.com/office/drawing/2014/main" xmlns="" id="{BD322E42-3065-43CC-BF76-933547191BA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963" t="13040" r="9586" b="28160"/>
          <a:stretch/>
        </p:blipFill>
        <p:spPr bwMode="auto">
          <a:xfrm>
            <a:off x="7380312" y="188640"/>
            <a:ext cx="1651824" cy="175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xmlns="" id="{39B4FCB4-FF38-4ADE-8C27-3010AD6B0346}"/>
              </a:ext>
            </a:extLst>
          </p:cNvPr>
          <p:cNvSpPr txBox="1">
            <a:spLocks/>
          </p:cNvSpPr>
          <p:nvPr/>
        </p:nvSpPr>
        <p:spPr>
          <a:xfrm rot="16200000">
            <a:off x="-85648" y="4741325"/>
            <a:ext cx="2592289" cy="1091786"/>
          </a:xfrm>
          <a:prstGeom prst="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Examples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xmlns="" id="{94C41EC6-835B-4069-92D2-96B546B01987}"/>
              </a:ext>
            </a:extLst>
          </p:cNvPr>
          <p:cNvSpPr txBox="1">
            <a:spLocks/>
          </p:cNvSpPr>
          <p:nvPr/>
        </p:nvSpPr>
        <p:spPr>
          <a:xfrm>
            <a:off x="1892188" y="3998579"/>
            <a:ext cx="7005464" cy="259228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latin typeface="MV Boli" panose="02000500030200090000" pitchFamily="2" charset="0"/>
                <a:cs typeface="MV Boli" panose="02000500030200090000" pitchFamily="2" charset="0"/>
              </a:rPr>
              <a:t>The voice in my head told me to leave this place and then I realised that the voice was not in my head at all.</a:t>
            </a:r>
          </a:p>
        </p:txBody>
      </p:sp>
    </p:spTree>
    <p:extLst>
      <p:ext uri="{BB962C8B-B14F-4D97-AF65-F5344CB8AC3E}">
        <p14:creationId xmlns:p14="http://schemas.microsoft.com/office/powerpoint/2010/main" val="182913066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xmlns="" id="{E79A1981-F044-453A-821E-88F1ADFE07D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274638"/>
            <a:ext cx="6923112" cy="114300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en-GB" dirty="0"/>
              <a:t>Accuracy Check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xmlns="" id="{E3876D3B-71F0-423E-879B-B5B08AA96F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/>
              <a:t>Each section should be at least 100 words</a:t>
            </a:r>
          </a:p>
          <a:p>
            <a:r>
              <a:rPr lang="en-GB" dirty="0"/>
              <a:t>Check that all of your sentences begin with a </a:t>
            </a:r>
            <a:r>
              <a:rPr lang="en-GB" dirty="0">
                <a:solidFill>
                  <a:srgbClr val="FF0000"/>
                </a:solidFill>
              </a:rPr>
              <a:t>capital letter </a:t>
            </a:r>
            <a:r>
              <a:rPr lang="en-GB" dirty="0"/>
              <a:t>and end with a </a:t>
            </a:r>
            <a:r>
              <a:rPr lang="en-GB" dirty="0">
                <a:solidFill>
                  <a:srgbClr val="FF0000"/>
                </a:solidFill>
              </a:rPr>
              <a:t>punctuation mark</a:t>
            </a:r>
            <a:r>
              <a:rPr lang="en-GB" dirty="0"/>
              <a:t>.</a:t>
            </a:r>
          </a:p>
          <a:p>
            <a:r>
              <a:rPr lang="en-GB" dirty="0"/>
              <a:t>Use a dictionary to check </a:t>
            </a:r>
            <a:r>
              <a:rPr lang="en-GB" dirty="0">
                <a:solidFill>
                  <a:srgbClr val="FF0000"/>
                </a:solidFill>
              </a:rPr>
              <a:t>spellings</a:t>
            </a:r>
            <a:r>
              <a:rPr lang="en-GB" dirty="0"/>
              <a:t> or ask for help.</a:t>
            </a:r>
          </a:p>
          <a:p>
            <a:r>
              <a:rPr lang="en-GB" dirty="0"/>
              <a:t>Check that your writing has remained in the same </a:t>
            </a:r>
            <a:r>
              <a:rPr lang="en-GB" dirty="0">
                <a:solidFill>
                  <a:srgbClr val="FF0000"/>
                </a:solidFill>
              </a:rPr>
              <a:t>person</a:t>
            </a:r>
            <a:r>
              <a:rPr lang="en-GB" dirty="0"/>
              <a:t> and </a:t>
            </a:r>
            <a:r>
              <a:rPr lang="en-GB" dirty="0">
                <a:solidFill>
                  <a:srgbClr val="FF0000"/>
                </a:solidFill>
              </a:rPr>
              <a:t>tense</a:t>
            </a:r>
            <a:r>
              <a:rPr lang="en-GB" dirty="0"/>
              <a:t> throughout.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xmlns="" id="{5ACB654E-3EF4-42BC-B710-9BE3B434C0B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84267" y="68263"/>
            <a:ext cx="1772816" cy="1772816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xmlns="" id="{47FCB8AB-8E00-43C4-B5B6-931244DEF1B8}"/>
              </a:ext>
            </a:extLst>
          </p:cNvPr>
          <p:cNvSpPr txBox="1">
            <a:spLocks/>
          </p:cNvSpPr>
          <p:nvPr/>
        </p:nvSpPr>
        <p:spPr>
          <a:xfrm>
            <a:off x="457200" y="5528887"/>
            <a:ext cx="8229599" cy="1329113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70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EXT: Can you improve any of your chosen vocabulary?</a:t>
            </a:r>
          </a:p>
          <a:p>
            <a:r>
              <a:rPr lang="en-GB" dirty="0"/>
              <a:t>Can you add any language features?</a:t>
            </a:r>
          </a:p>
        </p:txBody>
      </p:sp>
    </p:spTree>
    <p:extLst>
      <p:ext uri="{BB962C8B-B14F-4D97-AF65-F5344CB8AC3E}">
        <p14:creationId xmlns:p14="http://schemas.microsoft.com/office/powerpoint/2010/main" val="41755714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1803</TotalTime>
  <Words>1122</Words>
  <Application>Microsoft Office PowerPoint</Application>
  <PresentationFormat>On-screen Show (4:3)</PresentationFormat>
  <Paragraphs>137</Paragraphs>
  <Slides>20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MV Boli</vt:lpstr>
      <vt:lpstr>Office Theme</vt:lpstr>
      <vt:lpstr>As you enter – Vocabulary Wall</vt:lpstr>
      <vt:lpstr>Learning Outcomes</vt:lpstr>
      <vt:lpstr>Imaginative Writing: Frightening Experience</vt:lpstr>
      <vt:lpstr>What makes a good piece of imaginative writing?</vt:lpstr>
      <vt:lpstr>Exposition - Hook Sentence</vt:lpstr>
      <vt:lpstr>Exposition – Setting Description</vt:lpstr>
      <vt:lpstr>Exposition – Character Background</vt:lpstr>
      <vt:lpstr>Exposition - Cliffhanger</vt:lpstr>
      <vt:lpstr>Accuracy Check</vt:lpstr>
      <vt:lpstr>Conflict – Tension Building</vt:lpstr>
      <vt:lpstr>Conflict – Tension Building</vt:lpstr>
      <vt:lpstr>Conflict – Tension Building</vt:lpstr>
      <vt:lpstr>Conflict – Tension Building</vt:lpstr>
      <vt:lpstr>Accuracy Check</vt:lpstr>
      <vt:lpstr>Climax – Increase the pace</vt:lpstr>
      <vt:lpstr>Accuracy Check</vt:lpstr>
      <vt:lpstr>Resolution - Impact</vt:lpstr>
      <vt:lpstr>Resolution – Closing Sentence</vt:lpstr>
      <vt:lpstr>Accuracy Check</vt:lpstr>
      <vt:lpstr>Homework</vt:lpstr>
    </vt:vector>
  </TitlesOfParts>
  <Company>RM plc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 you enter…</dc:title>
  <dc:creator>Katie Paine</dc:creator>
  <cp:lastModifiedBy>McLoughlin, Pamela</cp:lastModifiedBy>
  <cp:revision>103</cp:revision>
  <cp:lastPrinted>2020-01-17T15:50:58Z</cp:lastPrinted>
  <dcterms:created xsi:type="dcterms:W3CDTF">2015-07-09T15:24:57Z</dcterms:created>
  <dcterms:modified xsi:type="dcterms:W3CDTF">2020-06-01T14:01:38Z</dcterms:modified>
</cp:coreProperties>
</file>